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73" r:id="rId4"/>
    <p:sldId id="3216" r:id="rId5"/>
    <p:sldId id="258" r:id="rId6"/>
    <p:sldId id="3217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1" autoAdjust="0"/>
    <p:restoredTop sz="94660"/>
  </p:normalViewPr>
  <p:slideViewPr>
    <p:cSldViewPr snapToGrid="0">
      <p:cViewPr varScale="1">
        <p:scale>
          <a:sx n="85" d="100"/>
          <a:sy n="85" d="100"/>
        </p:scale>
        <p:origin x="40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gi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B5A93-1EC3-42D8-AF99-06E2F456FEFE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1173DC-C752-473C-B6FE-7C49C3310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0761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567585-5C50-4118-A9CE-0A8D98EC5AC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5963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DB76B9-1D57-B1B5-744B-7492341E7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C9BE2D3-9B5E-F841-4176-3F218874A1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813231-169A-BB92-5404-7F56E699B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4B1C5B-3A11-D8D3-6753-7F695619A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D16F4C-9B0D-E665-CD6B-5A69704FB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102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BFDF02-5740-4771-1EE8-EBE97E63A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FCC4EE2-576F-954C-B85E-54DE5C321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29EEB6-CCEF-A07D-81E4-F5CD6A0B1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C0EAAE-454A-766C-F1C9-005C9F3DC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9E71B4-8FDC-BA3E-0A6F-DC1ECE05A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075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6DA029A-3074-7366-68B8-8E1D505F09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AF484C-2BB1-58E5-0209-532238673A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769F06-7669-1519-7063-AA97D0490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5778B9-6098-D103-9FF7-BD485D2F6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883EF8-DBBC-764C-7560-6A8FD0D4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34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2A11B9-AA0B-D070-45E6-8F468A26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9684DC-DE34-C1A6-4D34-A115DA106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E7B97D-B6C2-0D30-764A-96013A9BB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FCEB58-857D-FE31-513C-3EADD2D34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49ADFF-7F5D-FF4F-B736-D0D3E203B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8950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A326B2-D38F-9E63-1647-8DA01D43F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6E4F97-1C65-FF8A-3673-F0A17BEAA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B39C97-8327-1808-8511-3576795D5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F3A043-A7CE-37C8-B80A-364AEFB73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5DB139-36B9-C96D-028C-062CB528C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229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EBB070-CA73-B01B-085D-66F90E5C7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C5DB74-6C57-0A27-97E5-C664211E3E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377D855-E7CA-370E-4219-28249DC47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95D08A-F347-370A-E693-CDEBD9378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526743-DEB6-12B6-BDD2-DE7CE5CD5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19BFA7-D0DB-B97D-E31A-BE99394B0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688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28A687-DB94-EC0B-2107-0FFCE739E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15FA36-4BD9-1487-AAE3-CFEDEAE6B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84A986D-9554-A1DC-C3CA-118D4EA14D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C065D5D-27A0-95EE-7DD9-781BB6110B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97456AA-E830-375B-FDDA-5D4655BEFB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AFD5FF4-FB44-5954-5623-B10F39142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D0BA46E-9166-E553-19F5-EE21CF75C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7F2859D-4D63-4901-C210-01C73B122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8455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F6AC86-255F-FE90-811B-32F01F0D2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62639F8-EBB4-3184-88F0-6A359C3EF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352AE0D-8192-3F1F-C9B6-B6E6D74DE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56776D-72BF-A194-A049-CCFE03046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403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875EE86-02D4-64C2-F75B-B37A22AF0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094487-938F-1F1D-DE9D-D44E19385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3D82F5-89AB-76B3-E397-A4A0B8CFF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257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C4BBB5-7E48-C993-F1EE-C672BB74D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6B0916-F5DB-E7B9-E155-5216D4E94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C3D34D-BA55-DEFF-F6E6-120D8C43B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6ABAB73-E129-F1D5-235A-1BBD2F820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0155A4-18D6-3845-E0C6-17FE470F7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2F2693-B4DE-65F8-5CCC-75D32427C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566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7CB03A-B103-A29F-94FD-CBC7DF869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66150A6-A5FA-A5A8-BBA5-99C697F478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F52664-17CE-F34A-3436-AE3DDDC6ED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D01E69-215C-ACB3-6FE3-7D3DBE8EA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F72D90-7529-65E1-4717-665AB0BD9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3EADB0-E42D-ABD6-106D-E0A622584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184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D6B27CE-E47C-3E51-6BC0-497F9B550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B29D72-2D2E-EB20-F500-AE3FEF7BD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3C6104-6425-41EB-BAAF-B1848EE4F3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5D40B6-D9FD-43CB-89E6-49B505C52B9C}" type="datetimeFigureOut">
              <a:rPr lang="zh-CN" altLang="en-US" smtClean="0"/>
              <a:t>2022/9/1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B2CB89-6962-1036-0AE6-FEE2E70DA4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A156D6-A929-4837-C95A-21CAB19B28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B07C3-2D24-43E3-9B1E-434FA6B27F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97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F6579AD3-4EE0-3AC5-CC7C-0F8183800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062"/>
            <a:ext cx="12192000" cy="549587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4513C31-A3BF-DAB9-0305-1A9D4C092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1062"/>
            <a:ext cx="12253904" cy="54958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63B9FA5-0ABD-3218-4050-FEE2A7CCB3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一个比较正式的自我介绍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5012627-609E-8ABF-4236-317F8CA893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03005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CN" sz="2800" b="1" dirty="0">
                <a:latin typeface="+mn-ea"/>
              </a:rPr>
              <a:t>2022.09.02</a:t>
            </a:r>
            <a:endParaRPr lang="zh-CN" altLang="en-US" sz="28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46756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5F878D-317F-DAE5-6E12-6CC202F250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2" y="1343765"/>
            <a:ext cx="10515600" cy="1610450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Part 1 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影响新冠疫情的政策因素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Part 2 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巴基斯坦和中国农村生活能源结构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Part 3 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激光器测量室内颗粒物浓度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BC111B0-5B20-934D-15BD-EF12F5A00EAB}"/>
              </a:ext>
            </a:extLst>
          </p:cNvPr>
          <p:cNvSpPr txBox="1"/>
          <p:nvPr/>
        </p:nvSpPr>
        <p:spPr>
          <a:xfrm>
            <a:off x="653142" y="477990"/>
            <a:ext cx="8259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+mn-ea"/>
              </a:rPr>
              <a:t>过去四年的科研经历</a:t>
            </a:r>
          </a:p>
        </p:txBody>
      </p:sp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89B83BB3-F8A6-B797-470D-E8C76AAB40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2" y="3102893"/>
            <a:ext cx="4369488" cy="327711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61198F1-0E06-30EB-C332-7FFFF1F5FA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4" b="51074"/>
          <a:stretch/>
        </p:blipFill>
        <p:spPr>
          <a:xfrm>
            <a:off x="5363323" y="3517697"/>
            <a:ext cx="5805419" cy="244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129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00453E-5CCC-4FC4-8ABF-6C53BB01E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600" y="302400"/>
            <a:ext cx="7140192" cy="460800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Part 1 </a:t>
            </a:r>
            <a:r>
              <a:rPr lang="zh-CN" altLang="en-US" sz="2400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影响新冠疫情的政策因素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920E948-5ADA-47F0-A21A-E39ECFAF3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12528"/>
            <a:ext cx="3568893" cy="267666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5565F1C7-D398-46DF-A8FA-E83A96A83372}"/>
                  </a:ext>
                </a:extLst>
              </p:cNvPr>
              <p:cNvSpPr txBox="1"/>
              <p:nvPr/>
            </p:nvSpPr>
            <p:spPr>
              <a:xfrm>
                <a:off x="519256" y="5876168"/>
                <a:ext cx="4206779" cy="6167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zh-CN" sz="1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𝑦</m:t>
                      </m:r>
                      <m:r>
                        <a:rPr kumimoji="0" lang="en-US" altLang="zh-CN" sz="1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altLang="zh-CN" sz="1800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𝑎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>
                            <a:rPr kumimoji="0" lang="en-US" altLang="zh-CN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1+</m:t>
                          </m:r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𝑏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1</m:t>
                              </m:r>
                            </m:sub>
                          </m:sSub>
                          <m:r>
                            <a:rPr kumimoji="0" lang="en-US" altLang="zh-CN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  <m:sSup>
                            <m:sSupPr>
                              <m:ctrlP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kumimoji="0" lang="en-US" altLang="zh-CN" sz="1800" b="0" i="1" u="none" strike="noStrike" kern="1200" cap="none" spc="0" normalizeH="0" baseline="0" noProof="0" dirty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800" b="0" i="1" u="none" strike="noStrike" kern="1200" cap="none" spc="0" normalizeH="0" baseline="0" noProof="0" dirty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kumimoji="0" lang="en-US" altLang="zh-CN" sz="1800" b="0" i="1" u="none" strike="noStrike" kern="1200" cap="none" spc="0" normalizeH="0" baseline="0" noProof="0" dirty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  <m:r>
                        <a:rPr kumimoji="0" lang="en-US" altLang="zh-CN" sz="1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+</m:t>
                      </m:r>
                      <m:f>
                        <m:fPr>
                          <m:ctrlPr>
                            <a:rPr kumimoji="0" lang="en-US" altLang="zh-CN" sz="1800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𝑎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>
                            <a:rPr kumimoji="0" lang="en-US" altLang="zh-CN" sz="1800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1+</m:t>
                          </m:r>
                          <m:sSub>
                            <m:sSubPr>
                              <m:ctrlP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𝑏</m:t>
                              </m:r>
                            </m:e>
                            <m:sub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2</m:t>
                              </m:r>
                            </m:sub>
                          </m:sSub>
                          <m:r>
                            <a:rPr kumimoji="0" lang="en-US" altLang="zh-CN" sz="1800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∗</m:t>
                          </m:r>
                          <m:sSup>
                            <m:sSupPr>
                              <m:ctrlP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kumimoji="0" lang="en-US" altLang="zh-CN" sz="1800" b="0" i="1" u="none" strike="noStrike" kern="1200" cap="none" spc="0" normalizeH="0" baseline="0" noProof="0" dirty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altLang="zh-CN" sz="1800" b="0" i="1" u="none" strike="noStrike" kern="1200" cap="none" spc="0" normalizeH="0" baseline="0" noProof="0" dirty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kumimoji="0" lang="en-US" altLang="zh-CN" sz="1800" b="0" i="1" u="none" strike="noStrike" kern="1200" cap="none" spc="0" normalizeH="0" baseline="0" noProof="0" dirty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(</m:t>
                              </m:r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𝑥</m:t>
                              </m:r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+</m:t>
                              </m:r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</m:t>
                              </m:r>
                              <m:r>
                                <a:rPr kumimoji="0" lang="en-US" altLang="zh-CN" sz="18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)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5565F1C7-D398-46DF-A8FA-E83A96A833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256" y="5876168"/>
                <a:ext cx="4206779" cy="61670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13D13BF5-F894-4DD0-AB4E-B3CD0BDE5A87}"/>
              </a:ext>
            </a:extLst>
          </p:cNvPr>
          <p:cNvSpPr txBox="1"/>
          <p:nvPr/>
        </p:nvSpPr>
        <p:spPr>
          <a:xfrm>
            <a:off x="1482729" y="5489197"/>
            <a:ext cx="2279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图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1 Logistics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拟合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7320DAB-5347-69ED-807C-D7DD47AAE21D}"/>
              </a:ext>
            </a:extLst>
          </p:cNvPr>
          <p:cNvSpPr txBox="1"/>
          <p:nvPr/>
        </p:nvSpPr>
        <p:spPr>
          <a:xfrm>
            <a:off x="571653" y="976705"/>
            <a:ext cx="4369490" cy="1564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进行平滑和批量拟合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收集各国疫情政策</a:t>
            </a:r>
            <a:endParaRPr lang="en-US" altLang="zh-C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多元线性回归</a:t>
            </a:r>
          </a:p>
        </p:txBody>
      </p:sp>
      <p:pic>
        <p:nvPicPr>
          <p:cNvPr id="14" name="内容占位符 3">
            <a:extLst>
              <a:ext uri="{FF2B5EF4-FFF2-40B4-BE49-F238E27FC236}">
                <a16:creationId xmlns:a16="http://schemas.microsoft.com/office/drawing/2014/main" id="{92F34851-0EDB-680A-0925-99C5496D8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321991" y="1257404"/>
            <a:ext cx="6298356" cy="4453383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8C9A9D8-BD8F-4661-7CB7-D163EE6ED5F7}"/>
              </a:ext>
            </a:extLst>
          </p:cNvPr>
          <p:cNvSpPr txBox="1"/>
          <p:nvPr/>
        </p:nvSpPr>
        <p:spPr>
          <a:xfrm>
            <a:off x="6760772" y="5876168"/>
            <a:ext cx="3420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图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各国预测值与实际值对比</a:t>
            </a:r>
          </a:p>
        </p:txBody>
      </p:sp>
    </p:spTree>
    <p:extLst>
      <p:ext uri="{BB962C8B-B14F-4D97-AF65-F5344CB8AC3E}">
        <p14:creationId xmlns:p14="http://schemas.microsoft.com/office/powerpoint/2010/main" val="992693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5290AEB4-CF11-8AA4-E329-ADFD95B228F8}"/>
              </a:ext>
            </a:extLst>
          </p:cNvPr>
          <p:cNvGrpSpPr/>
          <p:nvPr/>
        </p:nvGrpSpPr>
        <p:grpSpPr>
          <a:xfrm>
            <a:off x="383226" y="790832"/>
            <a:ext cx="6317993" cy="2880000"/>
            <a:chOff x="413706" y="762257"/>
            <a:chExt cx="6317993" cy="2880000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D081A4EB-0923-DAB5-BE5A-F9EEE91394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9" r="2825" b="14159"/>
            <a:stretch/>
          </p:blipFill>
          <p:spPr>
            <a:xfrm>
              <a:off x="413706" y="762257"/>
              <a:ext cx="6317993" cy="2880000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6E98187-63C5-514C-72D3-B0797D1D7091}"/>
                </a:ext>
              </a:extLst>
            </p:cNvPr>
            <p:cNvSpPr txBox="1"/>
            <p:nvPr/>
          </p:nvSpPr>
          <p:spPr>
            <a:xfrm>
              <a:off x="1646603" y="2258984"/>
              <a:ext cx="527638" cy="28664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中国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65A8FB66-688F-B390-4AB6-436A242A7B93}"/>
                </a:ext>
              </a:extLst>
            </p:cNvPr>
            <p:cNvSpPr txBox="1"/>
            <p:nvPr/>
          </p:nvSpPr>
          <p:spPr>
            <a:xfrm>
              <a:off x="4519003" y="2299408"/>
              <a:ext cx="814997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巴基斯坦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2B22F365-465A-F43C-77BA-7C5BCC9A7BCC}"/>
                </a:ext>
              </a:extLst>
            </p:cNvPr>
            <p:cNvSpPr txBox="1"/>
            <p:nvPr/>
          </p:nvSpPr>
          <p:spPr>
            <a:xfrm>
              <a:off x="559743" y="1005882"/>
              <a:ext cx="527638" cy="28664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13C167D-04E6-3B5C-5356-DDE44854B64A}"/>
                </a:ext>
              </a:extLst>
            </p:cNvPr>
            <p:cNvSpPr txBox="1"/>
            <p:nvPr/>
          </p:nvSpPr>
          <p:spPr>
            <a:xfrm>
              <a:off x="3515905" y="911562"/>
              <a:ext cx="527638" cy="28664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0677744A-5B28-4D7B-B580-0CBCDE169AFC}"/>
              </a:ext>
            </a:extLst>
          </p:cNvPr>
          <p:cNvSpPr txBox="1"/>
          <p:nvPr/>
        </p:nvSpPr>
        <p:spPr>
          <a:xfrm>
            <a:off x="452512" y="300592"/>
            <a:ext cx="6167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>
                <a:latin typeface="+mn-ea"/>
                <a:cs typeface="Times New Roman" panose="02020603050405020304" pitchFamily="18" charset="0"/>
              </a:rPr>
              <a:t>Part 2 </a:t>
            </a:r>
            <a:r>
              <a:rPr lang="zh-CN" altLang="en-US" sz="2400" b="1" dirty="0">
                <a:latin typeface="+mn-ea"/>
                <a:cs typeface="Times New Roman" panose="02020603050405020304" pitchFamily="18" charset="0"/>
              </a:rPr>
              <a:t>巴基斯坦和中国农村的生活能源结构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A8667A7-58B7-4733-A7DA-1DE155716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BA9D17-A0D3-409F-BFF9-E5BAE63FEE3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44DAB6E-50ED-0920-BC8F-B8BA983BAFB5}"/>
              </a:ext>
            </a:extLst>
          </p:cNvPr>
          <p:cNvSpPr txBox="1"/>
          <p:nvPr/>
        </p:nvSpPr>
        <p:spPr>
          <a:xfrm>
            <a:off x="6905497" y="1149204"/>
            <a:ext cx="5168200" cy="144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>
                <a:latin typeface="+mn-ea"/>
                <a:cs typeface="Times New Roman" panose="02020603050405020304" pitchFamily="18" charset="0"/>
              </a:rPr>
              <a:t>相同点：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+mn-ea"/>
                <a:cs typeface="Times New Roman" panose="02020603050405020304" pitchFamily="18" charset="0"/>
              </a:rPr>
              <a:t>多能并用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的特点在巴基斯坦和中国都存在。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n-ea"/>
                <a:cs typeface="Times New Roman" panose="02020603050405020304" pitchFamily="18" charset="0"/>
              </a:rPr>
              <a:t>两个国家都存在内部各地区</a:t>
            </a:r>
            <a:r>
              <a:rPr lang="zh-CN" altLang="en-US" b="1" dirty="0">
                <a:latin typeface="+mn-ea"/>
                <a:cs typeface="Times New Roman" panose="02020603050405020304" pitchFamily="18" charset="0"/>
              </a:rPr>
              <a:t>能源结构差异大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的情况。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CE23DFD-4C59-5E17-6AAB-E81593CEA03A}"/>
              </a:ext>
            </a:extLst>
          </p:cNvPr>
          <p:cNvSpPr txBox="1"/>
          <p:nvPr/>
        </p:nvSpPr>
        <p:spPr>
          <a:xfrm>
            <a:off x="6884603" y="2645204"/>
            <a:ext cx="5168200" cy="1788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>
                <a:latin typeface="+mn-ea"/>
                <a:cs typeface="Times New Roman" panose="02020603050405020304" pitchFamily="18" charset="0"/>
              </a:rPr>
              <a:t>不同点：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n-ea"/>
                <a:cs typeface="Times New Roman" panose="02020603050405020304" pitchFamily="18" charset="0"/>
              </a:rPr>
              <a:t>中国各个能源用时占比比较</a:t>
            </a:r>
            <a:r>
              <a:rPr lang="zh-CN" altLang="en-US" b="1" dirty="0">
                <a:latin typeface="+mn-ea"/>
                <a:cs typeface="Times New Roman" panose="02020603050405020304" pitchFamily="18" charset="0"/>
              </a:rPr>
              <a:t>平均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，巴基斯坦</a:t>
            </a:r>
            <a:r>
              <a:rPr lang="zh-CN" altLang="en-US" b="1" dirty="0">
                <a:latin typeface="+mn-ea"/>
                <a:cs typeface="Times New Roman" panose="02020603050405020304" pitchFamily="18" charset="0"/>
              </a:rPr>
              <a:t>特别依赖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于某一个能源。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+mn-ea"/>
                <a:cs typeface="Times New Roman" panose="02020603050405020304" pitchFamily="18" charset="0"/>
              </a:rPr>
              <a:t>相对于同等的经济发展水平，巴基斯坦的</a:t>
            </a:r>
            <a:r>
              <a:rPr lang="zh-CN" altLang="en-US" b="1" dirty="0">
                <a:latin typeface="+mn-ea"/>
                <a:cs typeface="Times New Roman" panose="02020603050405020304" pitchFamily="18" charset="0"/>
              </a:rPr>
              <a:t>气体燃料</a:t>
            </a:r>
            <a:r>
              <a:rPr lang="zh-CN" altLang="en-US" dirty="0">
                <a:latin typeface="+mn-ea"/>
                <a:cs typeface="Times New Roman" panose="02020603050405020304" pitchFamily="18" charset="0"/>
              </a:rPr>
              <a:t>使用更多。</a:t>
            </a:r>
            <a:endParaRPr lang="en-US" altLang="zh-CN" dirty="0">
              <a:latin typeface="+mn-ea"/>
              <a:cs typeface="Times New Roman" panose="02020603050405020304" pitchFamily="18" charset="0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D228CA5-951E-84DF-2C58-04729C4CA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701420"/>
              </p:ext>
            </p:extLst>
          </p:nvPr>
        </p:nvGraphicFramePr>
        <p:xfrm>
          <a:off x="6846701" y="5111162"/>
          <a:ext cx="4931592" cy="1109721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985896">
                  <a:extLst>
                    <a:ext uri="{9D8B030D-6E8A-4147-A177-3AD203B41FA5}">
                      <a16:colId xmlns:a16="http://schemas.microsoft.com/office/drawing/2014/main" val="2760796327"/>
                    </a:ext>
                  </a:extLst>
                </a:gridCol>
                <a:gridCol w="986424">
                  <a:extLst>
                    <a:ext uri="{9D8B030D-6E8A-4147-A177-3AD203B41FA5}">
                      <a16:colId xmlns:a16="http://schemas.microsoft.com/office/drawing/2014/main" val="1509802451"/>
                    </a:ext>
                  </a:extLst>
                </a:gridCol>
                <a:gridCol w="986424">
                  <a:extLst>
                    <a:ext uri="{9D8B030D-6E8A-4147-A177-3AD203B41FA5}">
                      <a16:colId xmlns:a16="http://schemas.microsoft.com/office/drawing/2014/main" val="3902513509"/>
                    </a:ext>
                  </a:extLst>
                </a:gridCol>
                <a:gridCol w="986424">
                  <a:extLst>
                    <a:ext uri="{9D8B030D-6E8A-4147-A177-3AD203B41FA5}">
                      <a16:colId xmlns:a16="http://schemas.microsoft.com/office/drawing/2014/main" val="751704064"/>
                    </a:ext>
                  </a:extLst>
                </a:gridCol>
                <a:gridCol w="986424">
                  <a:extLst>
                    <a:ext uri="{9D8B030D-6E8A-4147-A177-3AD203B41FA5}">
                      <a16:colId xmlns:a16="http://schemas.microsoft.com/office/drawing/2014/main" val="3143447045"/>
                    </a:ext>
                  </a:extLst>
                </a:gridCol>
              </a:tblGrid>
              <a:tr h="369907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户均排放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PM</a:t>
                      </a:r>
                      <a:r>
                        <a:rPr lang="en-US" sz="1600" kern="100" baseline="-250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2.5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SO</a:t>
                      </a:r>
                      <a:r>
                        <a:rPr lang="en-US" sz="1600" kern="100" baseline="-250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NOx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TVOC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49709457"/>
                  </a:ext>
                </a:extLst>
              </a:tr>
              <a:tr h="369907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zh-CN" sz="1600" kern="10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巴基斯坦</a:t>
                      </a:r>
                    </a:p>
                  </a:txBody>
                  <a:tcPr marL="68580" marR="68580" marT="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9.67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1.00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1.06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1.56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76310165"/>
                  </a:ext>
                </a:extLst>
              </a:tr>
              <a:tr h="369907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zh-CN" sz="1600" kern="1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中国</a:t>
                      </a:r>
                    </a:p>
                  </a:txBody>
                  <a:tcPr marL="68580" marR="68580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19.37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1.47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1.64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600" kern="1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2.38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5729285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00096935-253A-D94A-9CFD-228A730FF252}"/>
              </a:ext>
            </a:extLst>
          </p:cNvPr>
          <p:cNvSpPr txBox="1"/>
          <p:nvPr/>
        </p:nvSpPr>
        <p:spPr>
          <a:xfrm>
            <a:off x="7023800" y="4733556"/>
            <a:ext cx="4577394" cy="3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/>
              <a:t>表</a:t>
            </a:r>
            <a:r>
              <a:rPr lang="en-US" altLang="zh-CN" dirty="0"/>
              <a:t>1 </a:t>
            </a:r>
            <a:r>
              <a:rPr lang="zh-CN" altLang="en-US" dirty="0"/>
              <a:t>巴基斯坦和中国居民部门户均排放（单位：</a:t>
            </a:r>
            <a:r>
              <a:rPr lang="en-US" altLang="zh-CN" dirty="0"/>
              <a:t>kg</a:t>
            </a:r>
            <a:r>
              <a:rPr lang="zh-CN" altLang="en-US" dirty="0"/>
              <a:t>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49C013C-B51F-0C3B-A016-25E81EFE60DF}"/>
              </a:ext>
            </a:extLst>
          </p:cNvPr>
          <p:cNvSpPr txBox="1"/>
          <p:nvPr/>
        </p:nvSpPr>
        <p:spPr>
          <a:xfrm>
            <a:off x="1850201" y="3406686"/>
            <a:ext cx="3262486" cy="3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/>
              <a:t>图</a:t>
            </a:r>
            <a:r>
              <a:rPr lang="en-US" altLang="zh-CN" dirty="0"/>
              <a:t>3 </a:t>
            </a:r>
            <a:r>
              <a:rPr lang="zh-CN" altLang="en-US" dirty="0"/>
              <a:t>中国和巴基斯坦生活能源结构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0317993-4B94-014D-A5F6-7D2987C0D404}"/>
              </a:ext>
            </a:extLst>
          </p:cNvPr>
          <p:cNvSpPr txBox="1"/>
          <p:nvPr/>
        </p:nvSpPr>
        <p:spPr>
          <a:xfrm>
            <a:off x="1850019" y="6327379"/>
            <a:ext cx="3262485" cy="3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/>
              <a:t>图</a:t>
            </a:r>
            <a:r>
              <a:rPr lang="en-US" altLang="zh-CN" dirty="0"/>
              <a:t>4 </a:t>
            </a:r>
            <a:r>
              <a:rPr lang="zh-CN" altLang="en-US" dirty="0"/>
              <a:t>中国和巴基斯坦一次能源结构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A510B7C-F196-06D3-666E-8680B6E13CD5}"/>
              </a:ext>
            </a:extLst>
          </p:cNvPr>
          <p:cNvSpPr txBox="1"/>
          <p:nvPr/>
        </p:nvSpPr>
        <p:spPr>
          <a:xfrm>
            <a:off x="452512" y="911562"/>
            <a:ext cx="527638" cy="28664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sz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6CBDCDC1-8CB8-0921-2F9D-1A5B0EAF056F}"/>
              </a:ext>
            </a:extLst>
          </p:cNvPr>
          <p:cNvGrpSpPr/>
          <p:nvPr/>
        </p:nvGrpSpPr>
        <p:grpSpPr>
          <a:xfrm>
            <a:off x="732846" y="3912070"/>
            <a:ext cx="2787786" cy="2443507"/>
            <a:chOff x="735889" y="3812699"/>
            <a:chExt cx="2787786" cy="2443507"/>
          </a:xfrm>
        </p:grpSpPr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C98DE340-3CDD-8565-0458-A96034797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5889" y="3903203"/>
              <a:ext cx="2288105" cy="2353003"/>
            </a:xfrm>
            <a:prstGeom prst="rect">
              <a:avLst/>
            </a:prstGeom>
          </p:spPr>
        </p:pic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D0D56726-6AF5-B70E-2A79-9508FE4C00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3487" b="11727"/>
            <a:stretch/>
          </p:blipFill>
          <p:spPr>
            <a:xfrm>
              <a:off x="2798425" y="3812699"/>
              <a:ext cx="725250" cy="748418"/>
            </a:xfrm>
            <a:prstGeom prst="rect">
              <a:avLst/>
            </a:prstGeom>
          </p:spPr>
        </p:pic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EB693138-34D2-FEC1-8D6C-8A7836C9DF0C}"/>
              </a:ext>
            </a:extLst>
          </p:cNvPr>
          <p:cNvGrpSpPr/>
          <p:nvPr/>
        </p:nvGrpSpPr>
        <p:grpSpPr>
          <a:xfrm>
            <a:off x="3857249" y="3918255"/>
            <a:ext cx="2690737" cy="2376362"/>
            <a:chOff x="3928369" y="3836975"/>
            <a:chExt cx="2690737" cy="2376362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DF706DCE-A3FF-F7CC-5E2E-D58119706A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28369" y="3946071"/>
              <a:ext cx="2191056" cy="2267266"/>
            </a:xfrm>
            <a:prstGeom prst="rect">
              <a:avLst/>
            </a:prstGeom>
          </p:spPr>
        </p:pic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8470338C-13FD-7868-5170-5F75CF1B98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3487" b="11727"/>
            <a:stretch/>
          </p:blipFill>
          <p:spPr>
            <a:xfrm>
              <a:off x="5893856" y="3836975"/>
              <a:ext cx="725250" cy="7484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6481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C6F5DC5-29DA-D9E2-AC46-D62769BDEC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0"/>
            <a:ext cx="6115050" cy="611505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A91E21B-0BD2-4865-66AB-387224817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600" y="302400"/>
            <a:ext cx="10515600" cy="460800"/>
          </a:xfrm>
        </p:spPr>
        <p:txBody>
          <a:bodyPr>
            <a:normAutofit/>
          </a:bodyPr>
          <a:lstStyle/>
          <a:p>
            <a:r>
              <a:rPr lang="en-US" altLang="zh-CN" sz="2400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Part 3 </a:t>
            </a:r>
            <a:r>
              <a:rPr lang="zh-CN" altLang="en-US" sz="2400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激光器测量室内颗粒物浓度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00F15FC-898C-ED3A-67CE-BBBDD9D78612}"/>
              </a:ext>
            </a:extLst>
          </p:cNvPr>
          <p:cNvSpPr txBox="1"/>
          <p:nvPr/>
        </p:nvSpPr>
        <p:spPr>
          <a:xfrm>
            <a:off x="1819589" y="5602899"/>
            <a:ext cx="3629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图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冬天室外污染进入室内的过程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E11599F-99A7-4793-CF28-6FF9DE9B183F}"/>
              </a:ext>
            </a:extLst>
          </p:cNvPr>
          <p:cNvSpPr txBox="1"/>
          <p:nvPr/>
        </p:nvSpPr>
        <p:spPr>
          <a:xfrm>
            <a:off x="6953250" y="763200"/>
            <a:ext cx="4486275" cy="2815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利用颗粒物对激光的散射，在侧面通过一台特殊相机对激光亮度进行测量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可以从三维的角度看到如吸烟、做饭等各种活动对室内颗粒物浓度的影响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8F26AB4-27B3-2F2C-3B14-2D7A15BA4D4B}"/>
              </a:ext>
            </a:extLst>
          </p:cNvPr>
          <p:cNvSpPr txBox="1"/>
          <p:nvPr/>
        </p:nvSpPr>
        <p:spPr>
          <a:xfrm>
            <a:off x="6953250" y="4039451"/>
            <a:ext cx="44862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Qiu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Y., Tao, S., Yun, X., Du, W., Shen, G., Lu, C., et al. (2019). Indoor PM2. 5 profiling with a novel side-scatter indoor lidar. Environmental Science &amp; Technology Letters, 6 (10), 612−616.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He, X., Zheng, S.X., Zhang, H., Jiao, X.Q., Cheng, H.F., Shen, G.F., Tao, S. (2022). Three-Dimensional Dynamic Monitoring of Indoor PM2.5 with 3D I‑Lidar. Environmental Science &amp; Technology Letters, 9 (6), 533-537.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1475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9B2A14-F8F6-4704-44BA-0332C1DB3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1321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可以比较熟练地用</a:t>
            </a:r>
            <a:r>
              <a:rPr lang="en-US" altLang="zh-CN" dirty="0" err="1"/>
              <a:t>matlab</a:t>
            </a:r>
            <a:r>
              <a:rPr lang="zh-CN" altLang="en-US" dirty="0"/>
              <a:t>、</a:t>
            </a:r>
            <a:r>
              <a:rPr lang="en-US" altLang="zh-CN" dirty="0"/>
              <a:t>origin</a:t>
            </a:r>
            <a:r>
              <a:rPr lang="zh-CN" altLang="en-US" dirty="0"/>
              <a:t>、</a:t>
            </a:r>
            <a:r>
              <a:rPr lang="en-US" altLang="zh-CN" dirty="0" err="1"/>
              <a:t>spss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但是没有实验基础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性格比较随便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大家可以找我约饭、约运动、约玩</a:t>
            </a:r>
            <a:r>
              <a:rPr lang="en-US" altLang="zh-CN" dirty="0"/>
              <a:t>~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2619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408</Words>
  <Application>Microsoft Office PowerPoint</Application>
  <PresentationFormat>宽屏</PresentationFormat>
  <Paragraphs>53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等线</vt:lpstr>
      <vt:lpstr>等线 Light</vt:lpstr>
      <vt:lpstr>黑体</vt:lpstr>
      <vt:lpstr>Arial</vt:lpstr>
      <vt:lpstr>Cambria Math</vt:lpstr>
      <vt:lpstr>Times New Roman</vt:lpstr>
      <vt:lpstr>Office 主题​​</vt:lpstr>
      <vt:lpstr>一个比较正式的自我介绍</vt:lpstr>
      <vt:lpstr>PowerPoint 演示文稿</vt:lpstr>
      <vt:lpstr>Part 1 影响新冠疫情的政策因素</vt:lpstr>
      <vt:lpstr>PowerPoint 演示文稿</vt:lpstr>
      <vt:lpstr>Part 3 激光器测量室内颗粒物浓度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jiao xiaoqiao</dc:creator>
  <cp:lastModifiedBy>jiao xiaoqiao</cp:lastModifiedBy>
  <cp:revision>4</cp:revision>
  <dcterms:created xsi:type="dcterms:W3CDTF">2022-09-01T00:26:14Z</dcterms:created>
  <dcterms:modified xsi:type="dcterms:W3CDTF">2022-09-01T12:51:40Z</dcterms:modified>
</cp:coreProperties>
</file>

<file path=docProps/thumbnail.jpeg>
</file>